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77" r:id="rId2"/>
    <p:sldId id="310" r:id="rId3"/>
    <p:sldId id="434" r:id="rId4"/>
    <p:sldId id="311" r:id="rId5"/>
    <p:sldId id="435" r:id="rId6"/>
    <p:sldId id="436" r:id="rId7"/>
    <p:sldId id="437" r:id="rId8"/>
    <p:sldId id="438" r:id="rId9"/>
    <p:sldId id="266" r:id="rId10"/>
    <p:sldId id="439" r:id="rId11"/>
    <p:sldId id="38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lena Woo" initials="HW" lastIdx="1" clrIdx="0">
    <p:extLst>
      <p:ext uri="{19B8F6BF-5375-455C-9EA6-DF929625EA0E}">
        <p15:presenceInfo xmlns:p15="http://schemas.microsoft.com/office/powerpoint/2012/main" userId="S::helena.woo@uts.edu.au::84ffa4a4-9cb2-4822-a498-72962478cfa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2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7206"/>
    <p:restoredTop sz="96327"/>
  </p:normalViewPr>
  <p:slideViewPr>
    <p:cSldViewPr snapToGrid="0" snapToObjects="1">
      <p:cViewPr varScale="1">
        <p:scale>
          <a:sx n="79" d="100"/>
          <a:sy n="79" d="100"/>
        </p:scale>
        <p:origin x="216" y="3320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11" d="100"/>
          <a:sy n="111" d="100"/>
        </p:scale>
        <p:origin x="228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27BE0-8D26-2C46-B592-87513771FDEF}" type="datetimeFigureOut">
              <a:rPr lang="en-US" smtClean="0"/>
              <a:t>4/4/23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364B19-607B-B942-B14B-DB932692D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148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1E1ED748-4D69-8E47-8745-96A1DB414755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1711104"/>
            <a:ext cx="10483912" cy="5146896"/>
          </a:xfrm>
        </p:spPr>
        <p:txBody>
          <a:bodyPr anchor="b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69145" y="2674620"/>
            <a:ext cx="6522855" cy="1000635"/>
          </a:xfrm>
        </p:spPr>
        <p:txBody>
          <a:bodyPr anchor="b">
            <a:noAutofit/>
          </a:bodyPr>
          <a:lstStyle>
            <a:lvl1pPr algn="l">
              <a:defRPr lang="en-AU" sz="3400" b="1" spc="-30" baseline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570" y="3943226"/>
            <a:ext cx="6534430" cy="119008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 err="1"/>
              <a:t>Ligenimus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7"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D4D88D99-EB51-FD47-95CE-4A69A947C0B4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231008" y="1271452"/>
            <a:ext cx="5226518" cy="5033558"/>
          </a:xfrm>
        </p:spPr>
        <p:txBody>
          <a:bodyPr anchor="t"/>
          <a:lstStyle>
            <a:lvl1pPr marL="0" indent="0" algn="ctr"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75728" y="3139072"/>
            <a:ext cx="5001987" cy="1201854"/>
          </a:xfrm>
        </p:spPr>
        <p:txBody>
          <a:bodyPr anchor="b">
            <a:noAutofit/>
          </a:bodyPr>
          <a:lstStyle>
            <a:lvl1pPr algn="l">
              <a:defRPr lang="en-AU" sz="2800" b="1" spc="-20" baseline="0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Section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75728" y="4359214"/>
            <a:ext cx="5001987" cy="148367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2481040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1771605"/>
            <a:ext cx="10957594" cy="408140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8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Pelignis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10326658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501CE-2B8C-9147-A765-4D4D0CD0DB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479" y="6122499"/>
            <a:ext cx="10756142" cy="406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DC2E27-8F05-C040-A05C-D8E2B79274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286" y="6188125"/>
            <a:ext cx="663137" cy="28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08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1388298"/>
            <a:ext cx="10957594" cy="4081404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AU" sz="18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Pelignis</a:t>
            </a:r>
            <a:endParaRPr lang="en-AU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640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1771605"/>
            <a:ext cx="4769769" cy="408140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8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 err="1">
                <a:effectLst/>
                <a:latin typeface="Helvetica" pitchFamily="2" charset="0"/>
              </a:rPr>
              <a:t>Tiunt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10326658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501CE-2B8C-9147-A765-4D4D0CD0DB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479" y="6122499"/>
            <a:ext cx="10756142" cy="406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DC2E27-8F05-C040-A05C-D8E2B79274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286" y="6188125"/>
            <a:ext cx="663137" cy="282186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959C1BB-5DB3-4545-BC15-9C1CC6D87E1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5544393" y="3847315"/>
            <a:ext cx="3945836" cy="1976435"/>
          </a:xfrm>
          <a:solidFill>
            <a:schemeClr val="tx2"/>
          </a:solidFill>
          <a:ln>
            <a:noFill/>
          </a:ln>
        </p:spPr>
        <p:txBody>
          <a:bodyPr lIns="180000" tIns="144000" rIns="10800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lang="en-AU" sz="1800" smtClean="0">
                <a:solidFill>
                  <a:schemeClr val="bg1"/>
                </a:solidFill>
                <a:effectLst/>
              </a:defRPr>
            </a:lvl1pPr>
            <a:lvl2pPr marL="457200" indent="0">
              <a:buNone/>
              <a:defRPr sz="15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1F96B60-C3E6-1E43-A1EF-B695A728B08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9490229" y="3842720"/>
            <a:ext cx="1991767" cy="1976435"/>
          </a:xfrm>
          <a:solidFill>
            <a:schemeClr val="accent1"/>
          </a:solidFill>
          <a:ln>
            <a:noFill/>
          </a:ln>
        </p:spPr>
        <p:txBody>
          <a:bodyPr lIns="180000" tIns="144000" rIns="10800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lang="en-AU" sz="1800" smtClean="0">
                <a:solidFill>
                  <a:schemeClr val="bg1"/>
                </a:solidFill>
                <a:effectLst/>
              </a:defRPr>
            </a:lvl1pPr>
            <a:lvl2pPr marL="457200" indent="0">
              <a:buNone/>
              <a:defRPr sz="15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424C1E3-128E-1F4F-A796-DB00C9C8B749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544393" y="1882718"/>
            <a:ext cx="1980337" cy="1976435"/>
          </a:xfrm>
          <a:solidFill>
            <a:schemeClr val="bg2"/>
          </a:solidFill>
          <a:ln>
            <a:noFill/>
          </a:ln>
        </p:spPr>
        <p:txBody>
          <a:bodyPr lIns="180000" tIns="144000" rIns="10800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lang="en-AU" sz="180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5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F9D2F31-417C-334D-B0FD-273964A68049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7524730" y="1878123"/>
            <a:ext cx="3957267" cy="1976435"/>
          </a:xfr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lIns="180000" tIns="144000" rIns="10800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lang="en-AU" sz="180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5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053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1771605"/>
            <a:ext cx="10335070" cy="72626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8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Pelignis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10326658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501CE-2B8C-9147-A765-4D4D0CD0DB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479" y="6122499"/>
            <a:ext cx="10756142" cy="406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DC2E27-8F05-C040-A05C-D8E2B79274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286" y="6188125"/>
            <a:ext cx="663137" cy="28218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80FFF11-A66E-3743-A5B6-B27679EAC2F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16479" y="2507743"/>
            <a:ext cx="10756142" cy="3123623"/>
          </a:xfrm>
          <a:noFill/>
        </p:spPr>
        <p:txBody>
          <a:bodyPr tIns="90000" bIns="4680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lang="en-AU" sz="1500" smtClean="0">
                <a:effectLst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r>
              <a:rPr lang="en-US" dirty="0"/>
              <a:t>Click to insert table</a:t>
            </a:r>
            <a:endParaRPr lang="en-AU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648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478598" y="2182197"/>
            <a:ext cx="4213990" cy="3359257"/>
          </a:xfrm>
        </p:spPr>
        <p:txBody>
          <a:bodyPr tIns="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5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Ro </a:t>
            </a:r>
            <a:r>
              <a:rPr lang="en-US" dirty="0" err="1"/>
              <a:t>consed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5101147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501CE-2B8C-9147-A765-4D4D0CD0DB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479" y="6122499"/>
            <a:ext cx="10756142" cy="406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DC2E27-8F05-C040-A05C-D8E2B79274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286" y="6188125"/>
            <a:ext cx="663137" cy="28218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80FFF11-A66E-3743-A5B6-B27679EAC2F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947646" y="2182197"/>
            <a:ext cx="4213990" cy="3515695"/>
          </a:xfrm>
          <a:noFill/>
        </p:spPr>
        <p:txBody>
          <a:bodyPr tIns="0" bIns="4680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1500"/>
              </a:spcAft>
              <a:buClrTx/>
              <a:buSzTx/>
              <a:buFont typeface="Arial" panose="020B0604020202020204" pitchFamily="34" charset="0"/>
              <a:buNone/>
              <a:tabLst/>
              <a:defRPr lang="en-AU" sz="1500" smtClean="0">
                <a:effectLst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Ro </a:t>
            </a:r>
            <a:r>
              <a:rPr lang="en-US" dirty="0" err="1"/>
              <a:t>consed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F96D124-1F00-DC4C-9384-D7CA80EA6C5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916478" y="1137921"/>
            <a:ext cx="5101147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850596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475705F-056C-E84F-941D-51846364E08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008966" y="1846729"/>
            <a:ext cx="5463655" cy="3953434"/>
          </a:xfrm>
        </p:spPr>
        <p:txBody>
          <a:bodyPr anchor="t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478598" y="2182197"/>
            <a:ext cx="4213990" cy="3359257"/>
          </a:xfrm>
        </p:spPr>
        <p:txBody>
          <a:bodyPr tIns="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5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text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10327569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501CE-2B8C-9147-A765-4D4D0CD0DB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479" y="6122499"/>
            <a:ext cx="10756142" cy="406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DC2E27-8F05-C040-A05C-D8E2B79274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286" y="6188125"/>
            <a:ext cx="663137" cy="28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10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10326658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501CE-2B8C-9147-A765-4D4D0CD0DB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479" y="6122499"/>
            <a:ext cx="10756142" cy="406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DC2E27-8F05-C040-A05C-D8E2B79274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286" y="6188125"/>
            <a:ext cx="663137" cy="28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46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82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585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89" b="0" i="0">
                <a:solidFill>
                  <a:srgbClr val="999999"/>
                </a:solidFill>
                <a:latin typeface="Arial"/>
                <a:cs typeface="Arial"/>
              </a:defRPr>
            </a:lvl1pPr>
          </a:lstStyle>
          <a:p>
            <a:pPr marL="75503">
              <a:spcBef>
                <a:spcPts val="139"/>
              </a:spcBef>
            </a:pPr>
            <a:fld id="{81D60167-4931-47E6-BA6A-407CBD079E47}" type="slidenum">
              <a:rPr lang="en-AU" spc="-10" smtClean="0"/>
              <a:pPr marL="75503">
                <a:spcBef>
                  <a:spcPts val="139"/>
                </a:spcBef>
              </a:pPr>
              <a:t>‹#›</a:t>
            </a:fld>
            <a:r>
              <a:rPr lang="en-AU" spc="-10"/>
              <a:t>/1</a:t>
            </a:r>
            <a:endParaRPr lang="en-AU" spc="-10" dirty="0"/>
          </a:p>
        </p:txBody>
      </p:sp>
    </p:spTree>
    <p:extLst>
      <p:ext uri="{BB962C8B-B14F-4D97-AF65-F5344CB8AC3E}">
        <p14:creationId xmlns:p14="http://schemas.microsoft.com/office/powerpoint/2010/main" val="27105095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259A-862A-C714-8B37-4C741E0015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54404A-6330-1D79-193F-67117B5C9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EA5DF-5671-B96A-34B9-F29612996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76AAF-4C5E-E547-8420-8ED8389F8055}" type="datetimeFigureOut">
              <a:rPr lang="en-AU" smtClean="0"/>
              <a:t>4/4/2023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3DA8B-42A5-B989-6F4C-19A3AC2D5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9936F-8CF8-4D5D-85A8-22C2D2182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949E-BB66-2742-87B9-7A31AE9D54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4275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18520DE-9604-514D-9A44-1CC3729B9F82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</a:rPr>
              <a:t>UTS CRICOS 00099F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8416" y="2272421"/>
            <a:ext cx="5113662" cy="1186004"/>
          </a:xfrm>
        </p:spPr>
        <p:txBody>
          <a:bodyPr anchor="b"/>
          <a:lstStyle>
            <a:lvl1pPr>
              <a:defRPr sz="3400" b="1" spc="-3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5658416" y="3745828"/>
            <a:ext cx="5113662" cy="13284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Ligenimus</a:t>
            </a:r>
            <a:endParaRPr lang="en-GB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6DC7C851-CFFF-5142-B698-9A19B56DBC1A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12191999" cy="6858000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674321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1CDC8335-2624-9446-A90D-6DDFCA9AC2FF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12191999" cy="6858000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35118" y="2181652"/>
            <a:ext cx="4232797" cy="1247348"/>
          </a:xfrm>
        </p:spPr>
        <p:txBody>
          <a:bodyPr anchor="t"/>
          <a:lstStyle>
            <a:lvl1pPr>
              <a:defRPr sz="3400" b="1" spc="-3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Title 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7535118" y="3429000"/>
            <a:ext cx="4232797" cy="218516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Ligenimus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0D74A7-5BDD-6A4F-B249-910440AD9E9A}"/>
              </a:ext>
            </a:extLst>
          </p:cNvPr>
          <p:cNvSpPr txBox="1"/>
          <p:nvPr userDrawn="1"/>
        </p:nvSpPr>
        <p:spPr>
          <a:xfrm>
            <a:off x="619685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UTS CRICOS 00099F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A5829D-0D3F-904D-9EA2-9538BC4D25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670" y="634393"/>
            <a:ext cx="714116" cy="68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23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F461D9-7978-1349-866D-E5697B7D998A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12191999" cy="6858000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A1FD67-3299-CA49-B972-E63A734FFB5E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</a:rPr>
              <a:t>UTS CRICOS 00099F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F084B7-6B12-EB47-8096-902B752E3A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670" y="634393"/>
            <a:ext cx="714116" cy="6825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12788" y="2382129"/>
            <a:ext cx="4814292" cy="1157029"/>
          </a:xfrm>
        </p:spPr>
        <p:txBody>
          <a:bodyPr anchor="ctr">
            <a:noAutofit/>
          </a:bodyPr>
          <a:lstStyle>
            <a:lvl1pPr algn="l">
              <a:defRPr lang="en-AU" sz="3400" b="1" spc="-30" baseline="0" smtClean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F3B029A-70EF-BD40-862C-C1426A0C7BDF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7308489" y="3494333"/>
            <a:ext cx="4018641" cy="132912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Ligenimus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3701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5"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85B35B0-7E16-6347-9ABB-1E71DBC12D5C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0"/>
            <a:ext cx="6391175" cy="68580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B5CED-F544-F742-9789-3164A6A500D5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2"/>
                </a:solidFill>
              </a:rPr>
              <a:t>UTS CRICOS 00099F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20890" y="3301566"/>
            <a:ext cx="5071110" cy="1201854"/>
          </a:xfrm>
        </p:spPr>
        <p:txBody>
          <a:bodyPr anchor="b">
            <a:noAutofit/>
          </a:bodyPr>
          <a:lstStyle>
            <a:lvl1pPr algn="l">
              <a:defRPr lang="en-AU" sz="3400" b="1" spc="-30" baseline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20890" y="4670298"/>
            <a:ext cx="5071110" cy="148367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 err="1"/>
              <a:t>Ligenimus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852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EA0ED4D8-6F83-E64C-B78D-18D8732B4209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191188" y="-766482"/>
            <a:ext cx="6561492" cy="6561492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6999" y="3036761"/>
            <a:ext cx="5592436" cy="1220142"/>
          </a:xfrm>
        </p:spPr>
        <p:txBody>
          <a:bodyPr anchor="b"/>
          <a:lstStyle>
            <a:lvl1pPr>
              <a:defRPr sz="3400" b="1" spc="-3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158429" y="4663440"/>
            <a:ext cx="5592436" cy="176262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Ligenimus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F341A3-F22A-8F43-98A2-33A1DF177A05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UTS CRICOS 00099F</a:t>
            </a:r>
          </a:p>
        </p:txBody>
      </p:sp>
    </p:spTree>
    <p:extLst>
      <p:ext uri="{BB962C8B-B14F-4D97-AF65-F5344CB8AC3E}">
        <p14:creationId xmlns:p14="http://schemas.microsoft.com/office/powerpoint/2010/main" val="311428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6999" y="3036761"/>
            <a:ext cx="5592436" cy="1220142"/>
          </a:xfrm>
        </p:spPr>
        <p:txBody>
          <a:bodyPr anchor="b"/>
          <a:lstStyle>
            <a:lvl1pPr>
              <a:defRPr sz="3400" b="1" spc="-3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158429" y="4663440"/>
            <a:ext cx="5592436" cy="176262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Ligenimus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F341A3-F22A-8F43-98A2-33A1DF177A05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UTS CRICOS 00099F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B070798B-3B0A-5948-B421-23D8843BB416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191188" y="-766482"/>
            <a:ext cx="6561492" cy="6561492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2601354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7"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895C320-85D8-7946-80F1-AF205B05ECDC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1476397" y="1714500"/>
            <a:ext cx="4117985" cy="4105255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75728" y="2441842"/>
            <a:ext cx="5001987" cy="1201854"/>
          </a:xfrm>
        </p:spPr>
        <p:txBody>
          <a:bodyPr anchor="b">
            <a:noAutofit/>
          </a:bodyPr>
          <a:lstStyle>
            <a:lvl1pPr algn="l">
              <a:defRPr lang="en-AU" sz="2800" b="1" spc="-20" baseline="0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Section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75728" y="3661984"/>
            <a:ext cx="5001987" cy="148367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1809602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ver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895C320-85D8-7946-80F1-AF205B05ECDC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1476397" y="1714500"/>
            <a:ext cx="4117985" cy="4105255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75728" y="2441842"/>
            <a:ext cx="5001987" cy="1201854"/>
          </a:xfrm>
        </p:spPr>
        <p:txBody>
          <a:bodyPr anchor="b">
            <a:noAutofit/>
          </a:bodyPr>
          <a:lstStyle>
            <a:lvl1pPr algn="l">
              <a:defRPr lang="en-AU" sz="2800" b="1" spc="-20" baseline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Section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75728" y="3661984"/>
            <a:ext cx="5001987" cy="148367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3195905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1063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8E1AB-6A0A-AC44-83B9-9FAC961E3C28}" type="datetimeFigureOut">
              <a:rPr lang="en-US" smtClean="0"/>
              <a:t>4/4/23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10636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1FA37-3D95-DD4F-A79E-5508DFB6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4" r:id="rId2"/>
    <p:sldLayoutId id="2147483686" r:id="rId3"/>
    <p:sldLayoutId id="2147483707" r:id="rId4"/>
    <p:sldLayoutId id="2147483708" r:id="rId5"/>
    <p:sldLayoutId id="2147483685" r:id="rId6"/>
    <p:sldLayoutId id="2147483716" r:id="rId7"/>
    <p:sldLayoutId id="2147483715" r:id="rId8"/>
    <p:sldLayoutId id="2147483726" r:id="rId9"/>
    <p:sldLayoutId id="2147483718" r:id="rId10"/>
    <p:sldLayoutId id="2147483703" r:id="rId11"/>
    <p:sldLayoutId id="2147483727" r:id="rId12"/>
    <p:sldLayoutId id="2147483721" r:id="rId13"/>
    <p:sldLayoutId id="2147483723" r:id="rId14"/>
    <p:sldLayoutId id="2147483724" r:id="rId15"/>
    <p:sldLayoutId id="2147483722" r:id="rId16"/>
    <p:sldLayoutId id="2147483725" r:id="rId17"/>
    <p:sldLayoutId id="2147483731" r:id="rId18"/>
    <p:sldLayoutId id="2147483732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issors&#10;&#10;Description automatically generated">
            <a:extLst>
              <a:ext uri="{FF2B5EF4-FFF2-40B4-BE49-F238E27FC236}">
                <a16:creationId xmlns:a16="http://schemas.microsoft.com/office/drawing/2014/main" id="{16105EC4-C0D7-DE54-AC00-A7E315088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030" y="1754966"/>
            <a:ext cx="5103034" cy="51030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758E506-6248-D58E-EA86-8A56C2A86BE8}"/>
              </a:ext>
            </a:extLst>
          </p:cNvPr>
          <p:cNvSpPr txBox="1"/>
          <p:nvPr/>
        </p:nvSpPr>
        <p:spPr>
          <a:xfrm>
            <a:off x="749696" y="953856"/>
            <a:ext cx="63702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6600" dirty="0"/>
              <a:t>Heuristics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D8F90F-A8DA-E166-40D9-DA72817DF913}"/>
              </a:ext>
            </a:extLst>
          </p:cNvPr>
          <p:cNvSpPr txBox="1"/>
          <p:nvPr/>
        </p:nvSpPr>
        <p:spPr>
          <a:xfrm>
            <a:off x="749694" y="2431183"/>
            <a:ext cx="42523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  <a:p>
            <a:r>
              <a:rPr lang="en-AU" sz="2400" dirty="0"/>
              <a:t>Notes on Behavioural Economics</a:t>
            </a:r>
          </a:p>
          <a:p>
            <a:endParaRPr lang="en-AU" sz="2400" dirty="0"/>
          </a:p>
          <a:p>
            <a:r>
              <a:rPr lang="en-AU" sz="2400" dirty="0"/>
              <a:t>Jason Collins</a:t>
            </a:r>
          </a:p>
        </p:txBody>
      </p:sp>
    </p:spTree>
    <p:extLst>
      <p:ext uri="{BB962C8B-B14F-4D97-AF65-F5344CB8AC3E}">
        <p14:creationId xmlns:p14="http://schemas.microsoft.com/office/powerpoint/2010/main" val="2301832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46951A66-E928-BC58-74C1-4C42E6E8271F}"/>
              </a:ext>
            </a:extLst>
          </p:cNvPr>
          <p:cNvSpPr txBox="1">
            <a:spLocks/>
          </p:cNvSpPr>
          <p:nvPr/>
        </p:nvSpPr>
        <p:spPr>
          <a:xfrm>
            <a:off x="1287227" y="2692126"/>
            <a:ext cx="10093787" cy="11747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AU" sz="18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2800" dirty="0">
                <a:solidFill>
                  <a:schemeClr val="tx1"/>
                </a:solidFill>
                <a:cs typeface="Arial"/>
              </a:rPr>
              <a:t>People estimate by starting from an initial value and adjusting from that value to obtain the final estimate.</a:t>
            </a:r>
            <a:endParaRPr lang="en-AU" sz="3600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168058-C413-9D5A-A6D5-5C8789C8FBE9}"/>
              </a:ext>
            </a:extLst>
          </p:cNvPr>
          <p:cNvSpPr txBox="1"/>
          <p:nvPr/>
        </p:nvSpPr>
        <p:spPr>
          <a:xfrm>
            <a:off x="1287227" y="1380158"/>
            <a:ext cx="73468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dirty="0"/>
              <a:t>Anchoring and adjustment</a:t>
            </a:r>
          </a:p>
        </p:txBody>
      </p:sp>
    </p:spTree>
    <p:extLst>
      <p:ext uri="{BB962C8B-B14F-4D97-AF65-F5344CB8AC3E}">
        <p14:creationId xmlns:p14="http://schemas.microsoft.com/office/powerpoint/2010/main" val="1178774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CA23E674-D10F-233F-06C7-A0E510FC5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60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athletic game, sport, tennis&#10;&#10;Description automatically generated">
            <a:extLst>
              <a:ext uri="{FF2B5EF4-FFF2-40B4-BE49-F238E27FC236}">
                <a16:creationId xmlns:a16="http://schemas.microsoft.com/office/drawing/2014/main" id="{FC861EFE-9438-B4F9-9070-AA0B031A9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795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276F6E83-9318-E942-9390-340914878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26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46951A66-E928-BC58-74C1-4C42E6E8271F}"/>
              </a:ext>
            </a:extLst>
          </p:cNvPr>
          <p:cNvSpPr txBox="1">
            <a:spLocks/>
          </p:cNvSpPr>
          <p:nvPr/>
        </p:nvSpPr>
        <p:spPr>
          <a:xfrm>
            <a:off x="1287227" y="2692126"/>
            <a:ext cx="10957594" cy="11747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AU" sz="18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3600" dirty="0">
                <a:solidFill>
                  <a:schemeClr val="tx1"/>
                </a:solidFill>
              </a:rPr>
              <a:t>Representativeness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endParaRPr lang="en-AU" dirty="0">
              <a:solidFill>
                <a:schemeClr val="tx1"/>
              </a:solidFill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3600" dirty="0">
                <a:solidFill>
                  <a:schemeClr val="tx1"/>
                </a:solidFill>
              </a:rPr>
              <a:t>Availability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endParaRPr lang="en-AU" dirty="0">
              <a:solidFill>
                <a:schemeClr val="tx1"/>
              </a:solidFill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3600" dirty="0">
                <a:solidFill>
                  <a:schemeClr val="tx1"/>
                </a:solidFill>
              </a:rPr>
              <a:t>Anchoring and adjustment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endParaRPr lang="en-AU" sz="3600" i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168058-C413-9D5A-A6D5-5C8789C8FBE9}"/>
              </a:ext>
            </a:extLst>
          </p:cNvPr>
          <p:cNvSpPr txBox="1"/>
          <p:nvPr/>
        </p:nvSpPr>
        <p:spPr>
          <a:xfrm>
            <a:off x="1287227" y="1380158"/>
            <a:ext cx="66944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dirty="0"/>
              <a:t>Tversky and Kahneman</a:t>
            </a:r>
          </a:p>
        </p:txBody>
      </p:sp>
    </p:spTree>
    <p:extLst>
      <p:ext uri="{BB962C8B-B14F-4D97-AF65-F5344CB8AC3E}">
        <p14:creationId xmlns:p14="http://schemas.microsoft.com/office/powerpoint/2010/main" val="4107468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46951A66-E928-BC58-74C1-4C42E6E8271F}"/>
              </a:ext>
            </a:extLst>
          </p:cNvPr>
          <p:cNvSpPr txBox="1">
            <a:spLocks/>
          </p:cNvSpPr>
          <p:nvPr/>
        </p:nvSpPr>
        <p:spPr>
          <a:xfrm>
            <a:off x="1287227" y="2692126"/>
            <a:ext cx="10093787" cy="11747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AU" sz="18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035"/>
            <a:r>
              <a:rPr lang="en-AU" sz="3200" dirty="0">
                <a:cs typeface="Arial"/>
              </a:rPr>
              <a:t>“What is the probability that the event A belongs to the class B?”</a:t>
            </a:r>
          </a:p>
          <a:p>
            <a:pPr marL="268035"/>
            <a:endParaRPr lang="en-AU" sz="3200" dirty="0">
              <a:cs typeface="Arial"/>
            </a:endParaRPr>
          </a:p>
          <a:p>
            <a:pPr marL="268035"/>
            <a:r>
              <a:rPr lang="en-AU" sz="3200" dirty="0">
                <a:cs typeface="Arial"/>
              </a:rPr>
              <a:t>“What is the probability that the process B will generate the event A?”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endParaRPr lang="en-AU" sz="3600" i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168058-C413-9D5A-A6D5-5C8789C8FBE9}"/>
              </a:ext>
            </a:extLst>
          </p:cNvPr>
          <p:cNvSpPr txBox="1"/>
          <p:nvPr/>
        </p:nvSpPr>
        <p:spPr>
          <a:xfrm>
            <a:off x="1287227" y="1380158"/>
            <a:ext cx="56316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dirty="0"/>
              <a:t>Representativeness</a:t>
            </a:r>
          </a:p>
        </p:txBody>
      </p:sp>
    </p:spTree>
    <p:extLst>
      <p:ext uri="{BB962C8B-B14F-4D97-AF65-F5344CB8AC3E}">
        <p14:creationId xmlns:p14="http://schemas.microsoft.com/office/powerpoint/2010/main" val="2354511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46951A66-E928-BC58-74C1-4C42E6E8271F}"/>
              </a:ext>
            </a:extLst>
          </p:cNvPr>
          <p:cNvSpPr txBox="1">
            <a:spLocks/>
          </p:cNvSpPr>
          <p:nvPr/>
        </p:nvSpPr>
        <p:spPr>
          <a:xfrm>
            <a:off x="1287227" y="2692126"/>
            <a:ext cx="10093787" cy="11747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AU" sz="18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035"/>
            <a:r>
              <a:rPr lang="en-AU" sz="3200" dirty="0">
                <a:cs typeface="Arial"/>
              </a:rPr>
              <a:t>Probabilities are evaluated by the degree to which </a:t>
            </a:r>
            <a:r>
              <a:rPr lang="en-AU" sz="3200" i="1" dirty="0">
                <a:cs typeface="Georgia"/>
              </a:rPr>
              <a:t>A </a:t>
            </a:r>
            <a:r>
              <a:rPr lang="en-AU" sz="3200" dirty="0">
                <a:cs typeface="Arial"/>
              </a:rPr>
              <a:t>is representative of (similar to) </a:t>
            </a:r>
            <a:r>
              <a:rPr lang="en-AU" sz="3200" i="1" dirty="0">
                <a:cs typeface="Georgia"/>
              </a:rPr>
              <a:t>B.</a:t>
            </a:r>
            <a:endParaRPr lang="en-AU" sz="3600" i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168058-C413-9D5A-A6D5-5C8789C8FBE9}"/>
              </a:ext>
            </a:extLst>
          </p:cNvPr>
          <p:cNvSpPr txBox="1"/>
          <p:nvPr/>
        </p:nvSpPr>
        <p:spPr>
          <a:xfrm>
            <a:off x="1287227" y="1380158"/>
            <a:ext cx="56316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dirty="0"/>
              <a:t>Representativeness</a:t>
            </a:r>
          </a:p>
        </p:txBody>
      </p:sp>
    </p:spTree>
    <p:extLst>
      <p:ext uri="{BB962C8B-B14F-4D97-AF65-F5344CB8AC3E}">
        <p14:creationId xmlns:p14="http://schemas.microsoft.com/office/powerpoint/2010/main" val="1576900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46951A66-E928-BC58-74C1-4C42E6E8271F}"/>
              </a:ext>
            </a:extLst>
          </p:cNvPr>
          <p:cNvSpPr txBox="1">
            <a:spLocks/>
          </p:cNvSpPr>
          <p:nvPr/>
        </p:nvSpPr>
        <p:spPr>
          <a:xfrm>
            <a:off x="1287227" y="2692126"/>
            <a:ext cx="10093787" cy="11747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AU" sz="18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3200" i="1" dirty="0">
                <a:solidFill>
                  <a:schemeClr val="tx1"/>
                </a:solidFill>
                <a:cs typeface="Georgia"/>
              </a:rPr>
              <a:t>“Steve is very shy and withdrawn, invariably helpful, but with little interest in people, or in the world of reality. A meek and tidy soul, he has a need for order and structure, and a passion for detail.</a:t>
            </a:r>
            <a:r>
              <a:rPr lang="en-AU" sz="3200" dirty="0">
                <a:solidFill>
                  <a:schemeClr val="tx1"/>
                </a:solidFill>
                <a:cs typeface="Georgia"/>
              </a:rPr>
              <a:t>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168058-C413-9D5A-A6D5-5C8789C8FBE9}"/>
              </a:ext>
            </a:extLst>
          </p:cNvPr>
          <p:cNvSpPr txBox="1"/>
          <p:nvPr/>
        </p:nvSpPr>
        <p:spPr>
          <a:xfrm>
            <a:off x="1287227" y="1380158"/>
            <a:ext cx="56316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dirty="0"/>
              <a:t>Representativeness</a:t>
            </a:r>
          </a:p>
        </p:txBody>
      </p:sp>
    </p:spTree>
    <p:extLst>
      <p:ext uri="{BB962C8B-B14F-4D97-AF65-F5344CB8AC3E}">
        <p14:creationId xmlns:p14="http://schemas.microsoft.com/office/powerpoint/2010/main" val="936629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46951A66-E928-BC58-74C1-4C42E6E8271F}"/>
              </a:ext>
            </a:extLst>
          </p:cNvPr>
          <p:cNvSpPr txBox="1">
            <a:spLocks/>
          </p:cNvSpPr>
          <p:nvPr/>
        </p:nvSpPr>
        <p:spPr>
          <a:xfrm>
            <a:off x="1287227" y="2692126"/>
            <a:ext cx="10093787" cy="11747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AU" sz="18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2800" spc="-20" dirty="0">
                <a:solidFill>
                  <a:schemeClr val="tx1"/>
                </a:solidFill>
                <a:cs typeface="Arial"/>
              </a:rPr>
              <a:t>People </a:t>
            </a:r>
            <a:r>
              <a:rPr lang="en-AU" sz="2800" spc="-10" dirty="0">
                <a:solidFill>
                  <a:schemeClr val="tx1"/>
                </a:solidFill>
                <a:cs typeface="Arial"/>
              </a:rPr>
              <a:t>assess the frequency of a class or the probability of an </a:t>
            </a:r>
            <a:r>
              <a:rPr lang="en-AU" sz="2800" spc="-30" dirty="0">
                <a:solidFill>
                  <a:schemeClr val="tx1"/>
                </a:solidFill>
                <a:cs typeface="Arial"/>
              </a:rPr>
              <a:t>event by </a:t>
            </a:r>
            <a:r>
              <a:rPr lang="en-AU" sz="2800" spc="-10" dirty="0">
                <a:solidFill>
                  <a:schemeClr val="tx1"/>
                </a:solidFill>
                <a:cs typeface="Arial"/>
              </a:rPr>
              <a:t>the ease with which instances or occurrences can</a:t>
            </a:r>
            <a:r>
              <a:rPr lang="en-AU" sz="2800" dirty="0">
                <a:solidFill>
                  <a:schemeClr val="tx1"/>
                </a:solidFill>
                <a:cs typeface="Arial"/>
              </a:rPr>
              <a:t> </a:t>
            </a:r>
            <a:r>
              <a:rPr lang="en-AU" sz="2800" spc="-10" dirty="0">
                <a:solidFill>
                  <a:schemeClr val="tx1"/>
                </a:solidFill>
                <a:cs typeface="Arial"/>
              </a:rPr>
              <a:t>be recalled.</a:t>
            </a:r>
            <a:endParaRPr lang="en-AU" sz="3200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168058-C413-9D5A-A6D5-5C8789C8FBE9}"/>
              </a:ext>
            </a:extLst>
          </p:cNvPr>
          <p:cNvSpPr txBox="1"/>
          <p:nvPr/>
        </p:nvSpPr>
        <p:spPr>
          <a:xfrm>
            <a:off x="1287227" y="1380158"/>
            <a:ext cx="30814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dirty="0"/>
              <a:t>Availability</a:t>
            </a:r>
          </a:p>
        </p:txBody>
      </p:sp>
    </p:spTree>
    <p:extLst>
      <p:ext uri="{BB962C8B-B14F-4D97-AF65-F5344CB8AC3E}">
        <p14:creationId xmlns:p14="http://schemas.microsoft.com/office/powerpoint/2010/main" val="1205099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6FE2C661-8C19-22D5-6F78-DE014E5C5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278" y="0"/>
            <a:ext cx="6863443" cy="686344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11">
      <a:dk1>
        <a:srgbClr val="000000"/>
      </a:dk1>
      <a:lt1>
        <a:srgbClr val="FFFFFF"/>
      </a:lt1>
      <a:dk2>
        <a:srgbClr val="323232"/>
      </a:dk2>
      <a:lt2>
        <a:srgbClr val="B2B2B2"/>
      </a:lt2>
      <a:accent1>
        <a:srgbClr val="0F4BEB"/>
      </a:accent1>
      <a:accent2>
        <a:srgbClr val="FF2305"/>
      </a:accent2>
      <a:accent3>
        <a:srgbClr val="000000"/>
      </a:accent3>
      <a:accent4>
        <a:srgbClr val="FAF528"/>
      </a:accent4>
      <a:accent5>
        <a:srgbClr val="09D369"/>
      </a:accent5>
      <a:accent6>
        <a:srgbClr val="FF9600"/>
      </a:accent6>
      <a:hlink>
        <a:srgbClr val="00B7E0"/>
      </a:hlink>
      <a:folHlink>
        <a:srgbClr val="00B7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1 UTS Powerpoint template_16x9_C" id="{EA956CE0-7F49-FD41-9C98-C395F5454CD1}" vid="{8DF70025-42FC-C04B-AAEE-317C2426C9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14215</TotalTime>
  <Words>160</Words>
  <Application>Microsoft Macintosh PowerPoint</Application>
  <PresentationFormat>Widescreen</PresentationFormat>
  <Paragraphs>23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Behavioural Economics 23005</dc:title>
  <dc:creator>Jason Collins</dc:creator>
  <cp:lastModifiedBy>Jason Collins</cp:lastModifiedBy>
  <cp:revision>64</cp:revision>
  <dcterms:created xsi:type="dcterms:W3CDTF">2022-02-14T06:08:26Z</dcterms:created>
  <dcterms:modified xsi:type="dcterms:W3CDTF">2023-04-04T01:32:13Z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a4f0713-8a76-46fc-9033-3e1b6c45971d_Enabled">
    <vt:lpwstr>true</vt:lpwstr>
  </property>
  <property fmtid="{D5CDD505-2E9C-101B-9397-08002B2CF9AE}" pid="3" name="MSIP_Label_ba4f0713-8a76-46fc-9033-3e1b6c45971d_SetDate">
    <vt:lpwstr>2021-06-10T03:39:58Z</vt:lpwstr>
  </property>
  <property fmtid="{D5CDD505-2E9C-101B-9397-08002B2CF9AE}" pid="4" name="MSIP_Label_ba4f0713-8a76-46fc-9033-3e1b6c45971d_Method">
    <vt:lpwstr>Privileged</vt:lpwstr>
  </property>
  <property fmtid="{D5CDD505-2E9C-101B-9397-08002B2CF9AE}" pid="5" name="MSIP_Label_ba4f0713-8a76-46fc-9033-3e1b6c45971d_Name">
    <vt:lpwstr>UTS-Public</vt:lpwstr>
  </property>
  <property fmtid="{D5CDD505-2E9C-101B-9397-08002B2CF9AE}" pid="6" name="MSIP_Label_ba4f0713-8a76-46fc-9033-3e1b6c45971d_SiteId">
    <vt:lpwstr>e8911c26-cf9f-4a9c-878e-527807be8791</vt:lpwstr>
  </property>
  <property fmtid="{D5CDD505-2E9C-101B-9397-08002B2CF9AE}" pid="7" name="MSIP_Label_ba4f0713-8a76-46fc-9033-3e1b6c45971d_ActionId">
    <vt:lpwstr>6ab3b3b8-caa6-4a18-863c-f302df8f3726</vt:lpwstr>
  </property>
  <property fmtid="{D5CDD505-2E9C-101B-9397-08002B2CF9AE}" pid="8" name="MSIP_Label_ba4f0713-8a76-46fc-9033-3e1b6c45971d_ContentBits">
    <vt:lpwstr>0</vt:lpwstr>
  </property>
</Properties>
</file>